
<file path=[Content_Types].xml><?xml version="1.0" encoding="utf-8"?>
<Types xmlns="http://schemas.openxmlformats.org/package/2006/content-types">
  <Default Extension="xml" ContentType="application/xml"/>
  <Default Extension="gif" ContentType="image/gif"/>
  <Default Extension="jpeg" ContentType="image/jpeg"/>
  <Default Extension="png" ContentType="image/png"/>
  <Default Extension="rels" ContentType="application/vnd.openxmlformats-package.relationships+xml"/>
  <Default Extension="bmp" ContentType="image/bmp"/>
  <Override PartName="/ppt/presentation.xml" ContentType="application/vnd.openxmlformats-officedocument.presentationml.presentation.main+xml"/>
  <Override PartName="/ppt/slides/slide22.xml" ContentType="application/vnd.openxmlformats-officedocument.presentationml.slide+xml"/>
  <Override PartName="/ppt/slides/slide2.xml" ContentType="application/vnd.openxmlformats-officedocument.presentationml.slide+xml"/>
  <Override PartName="/ppt/revisioninfo.xml" ContentType="application/vnd.ms-powerpoint.revisioninfo+xml"/>
  <Override PartName="/ppt/slidemasters/slidemaster1.xml" ContentType="application/vnd.openxmlformats-officedocument.presentationml.slideMaster+xml"/>
  <Override PartName="/ppt/slides/slide25.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23.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24.xml" ContentType="application/vnd.openxmlformats-officedocument.presentationml.slide+xml"/>
  <Override PartName="/ppt/slides/slide6.xml" ContentType="application/vnd.openxmlformats-officedocument.presentationml.slide+xml"/>
  <Override PartName="/ppt/slides/slide26.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blestyles.xml" ContentType="application/vnd.openxmlformats-officedocument.presentationml.tableStyles+xml"/>
  <Override PartName="/ppt/slides/slide14.xml" ContentType="application/vnd.openxmlformats-officedocument.presentationml.slide+xml"/>
  <Override PartName="/ppt/slidelayouts/slidelayout9.xml" ContentType="application/vnd.openxmlformats-officedocument.presentationml.slideLayout+xml"/>
  <Override PartName="/ppt/slides/slide15.xml" ContentType="application/vnd.openxmlformats-officedocument.presentationml.slide+xml"/>
  <Override PartName="/ppt/slidelayouts/slidelayout8.xml" ContentType="application/vnd.openxmlformats-officedocument.presentationml.slideLayout+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19.xml" ContentType="application/vnd.openxmlformats-officedocument.presentationml.slide+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notesslides/notesslide2.xml" ContentType="application/vnd.openxmlformats-officedocument.presentationml.notesSlide+xml"/>
  <Override PartName="/ppt/viewprops.xml" ContentType="application/vnd.openxmlformats-officedocument.presentationml.viewProps+xml"/>
  <Override PartName="/ppt/notesslides/notesslide14.xml" ContentType="application/vnd.openxmlformats-officedocument.presentationml.notesSlide+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app.xml" ContentType="application/vnd.openxmlformats-officedocument.extended-propertie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412" r:id="rId4"/>
    <p:sldId id="397" r:id="rId5"/>
    <p:sldId id="398" r:id="rId6"/>
    <p:sldId id="271" r:id="rId7"/>
    <p:sldId id="392" r:id="rId8"/>
    <p:sldId id="393" r:id="rId9"/>
    <p:sldId id="394" r:id="rId10"/>
    <p:sldId id="395" r:id="rId11"/>
    <p:sldId id="396" r:id="rId12"/>
    <p:sldId id="408" r:id="rId13"/>
    <p:sldId id="409" r:id="rId14"/>
    <p:sldId id="401" r:id="rId15"/>
    <p:sldId id="400" r:id="rId16"/>
    <p:sldId id="402" r:id="rId17"/>
    <p:sldId id="403" r:id="rId18"/>
    <p:sldId id="405" r:id="rId19"/>
    <p:sldId id="407" r:id="rId20"/>
    <p:sldId id="406" r:id="rId21"/>
    <p:sldId id="410" r:id="rId22"/>
    <p:sldId id="411" r:id="rId23"/>
    <p:sldId id="4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1DF31CEB-B177-4195-93D8-D0492237EFF2}" v="8" dt="2021-02-21T17:20:22.757"/>
    <p1510:client id="{209854FE-AB96-4511-AD95-CB15075C52D4}" v="4090" dt="2021-02-20T23:34:55.571"/>
    <p1510:client id="{24706A88-857F-4B8A-8327-F5FCF9098022}" v="14" dt="2021-02-01T04:34:25.397"/>
    <p1510:client id="{25534F9C-0911-4332-BF7A-41C5B84545BD}" v="13" dt="2021-02-01T04:29:54.723"/>
    <p1510:client id="{3CBFDA14-4579-4945-B65E-8A618320FF1A}" v="3144" dt="2021-01-25T04:13:59.149"/>
    <p1510:client id="{4154D1A3-6E76-4D6E-84A7-D4CD4659EB43}" v="14" dt="2021-02-20T03:10:15.307"/>
    <p1510:client id="{41586507-5885-496D-8292-47737B539081}" v="6" dt="2021-02-14T17:23:47.300"/>
    <p1510:client id="{44DEB7EA-415B-47A6-9797-FDD25E265B41}" v="44" dt="2021-03-04T03:05:03.170"/>
    <p1510:client id="{4E0C5242-A712-4839-A668-BB898FCA96CF}" v="555" dt="2021-02-21T15:26:16.767"/>
    <p1510:client id="{587ADE1A-7879-4E04-8223-3A52758ECADC}" v="13" dt="2021-02-23T15:58:03.345"/>
    <p1510:client id="{65687C60-8498-49E2-86A2-C71920313FFC}" v="82" dt="2020-12-19T19:16:52.215"/>
    <p1510:client id="{6B511FAA-C101-456E-AE76-84208FE5BB91}" v="118" dt="2021-01-10T17:30:14.259"/>
    <p1510:client id="{7226AEB5-A53D-4E58-BBCE-10B9FE5B6980}" v="26" dt="2021-02-01T02:05:06.740"/>
    <p1510:client id="{73BE488E-7821-4CE0-A4EE-B2347751C9A8}" v="2061" dt="2021-02-27T16:32:06.822"/>
    <p1510:client id="{7605E6E4-BAB9-4CDC-BB8D-6F3B1173F27A}" v="2118" dt="2021-01-09T19:01:44.639"/>
    <p1510:client id="{76BBD204-B49B-434B-BC04-C5FEA6C3FC94}" v="1022" dt="2020-12-29T04:56:17.976"/>
    <p1510:client id="{7B30B6DB-A47F-40AD-854E-A9B7805CD057}" v="1172" dt="2021-02-24T04:29:38.882"/>
    <p1510:client id="{7C9BCEFC-312E-4EEB-8B4E-9CF73F248FBF}" v="5" dt="2021-02-26T05:25:03.937"/>
    <p1510:client id="{9BE5080E-E75C-4354-BDFD-48E5B185B200}" v="1580" dt="2021-02-23T15:55:03.928"/>
    <p1510:client id="{A44FE988-CF8A-4F9E-9216-9F915EE7DC1E}" v="996" dt="2021-01-09T22:11:52.976"/>
    <p1510:client id="{A7900CC6-7098-4993-AEB8-805964D88D0C}" v="3" dt="2021-03-01T04:24:26.141"/>
    <p1510:client id="{AEF6720E-CCB6-460F-AAF7-4D8EB40F17A5}" v="4560" dt="2021-02-08T04:20:48.777"/>
    <p1510:client id="{CCC63047-7C5A-4FB7-9B7D-F4F29741166F}" v="932" dt="2021-02-14T00:20:09.295"/>
    <p1510:client id="{D288EA44-5147-4E95-9A1E-30D6F85C84D2}" v="2367" dt="2021-02-15T19:15:40.358"/>
    <p1510:client id="{DE431245-1DED-4F91-AA07-4CD132071A57}" v="2557" dt="2020-12-19T18:52:04.451"/>
    <p1510:client id="{DEBD8069-5E36-4673-90B1-957C75F33810}" v="35" dt="2021-01-16T19:20:13.483"/>
    <p1510:client id="{E30CCC0C-2C9A-4FCC-A61B-2E8E49461A71}" v="65" dt="2021-01-16T19:18:47.816"/>
    <p1510:client id="{F36C35E7-3E26-44F3-A680-EBCD7FD2B49A}" v="154" dt="2021-02-28T15:02:02.562"/>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tableStyles" Target="tableStyle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4/14/2021</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B38DEDA-98F2-4A21-B621-B09534FDF545}"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2C5538C-F37A-4D0D-91A6-5F3D000ACF71}"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21DDF34-14F8-4D2E-9D29-097B5E280FA8}"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EABCBE2-B244-479A-994A-FB1D993CC155}"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D74D62-D73B-4690-B210-E83862395C1B}"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6A04EB3-A312-4B17-B5CE-355FB7432F6A}"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B609FC0-520F-4B5E-9EF8-773DAB015D20}"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57AE48E-1977-40EA-B24A-27D561E0F1B5}"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1CFECB2-C4B8-4A71-BD0D-34BE9DD42E7C}"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FFC17CC-A76F-4120-AB99-4AE3BCD873C9}"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0F72417-F201-4AED-8C18-3E7CE43D9EC7}"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66CA02-176A-44A0-8CA1-E000510A4681}"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19E0B61-5845-4E21-B210-3F01A0610849}"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BCFE1F-929E-49DF-BFE2-5640A4FA3665}"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B5FBDFD-2905-4245-B9DF-E865A0A5C338}"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1C2DA0F-7BD1-436A-A2D2-DF17FE715F39}"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92BBAD8-00A9-4F58-82C5-655B9A379D12}"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FD74D62-D73B-4690-B210-E83862395C1B}"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A6A04EB3-A312-4B17-B5CE-355FB7432F6A}"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0C25E41-024E-41F9-8C6D-84AEEFBDBA82}"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0BA8D46-3CF7-417D-A1A1-18CB557E586B}"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09C6762-2A1D-4144-90B7-3182589A3A8C}"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noEditPoints="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846CE7D5-CF57-46EF-B807-FDD0502418D4}" type="datetimeFigureOut">
              <a:rPr lang="en-US" smtClean="0"/>
              <a:t>4/14/2021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4/14/2021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  Description automatically generated"/>
          <p:cNvPicPr>
            <a:picLocks noChangeAspect="1"/>
          </p:cNvPicPr>
          <p:nvPr/>
        </p:nvPicPr>
        <p:blipFill>
          <a:blip r:embed="rId1"/>
          <a:srcRect l="5607" t="9091" r="17692"/>
          <a:stretch/>
        </p:blipFill>
        <p:spPr>
          <a:xfrm>
            <a:off x="3523488" y="10"/>
            <a:ext cx="866851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0">
                <a:schemeClr val="bg1">
                  <a:alpha val="0"/>
                </a:schemeClr>
              </a:gs>
              <a:gs pos="33000">
                <a:schemeClr val="bg1">
                  <a:alpha val="64000"/>
                </a:schemeClr>
              </a:gs>
              <a:gs pos="58000">
                <a:schemeClr val="bg1"/>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477981" y="1122363"/>
            <a:ext cx="4023360" cy="3204134"/>
          </a:xfrm>
        </p:spPr>
        <p:txBody>
          <a:bodyPr anchor="b">
            <a:normAutofit/>
          </a:bodyPr>
          <a:lstStyle/>
          <a:p>
            <a:pPr algn="l"/>
            <a:r>
              <a:rPr lang="en-US" sz="4800">
                <a:cs typeface="Calibri Light" panose="020F0302020204030204"/>
              </a:rPr>
              <a:t>Westminster Shorter Catechism</a:t>
            </a:r>
            <a:br>
              <a:rPr lang="en-US" sz="4800">
                <a:cs typeface="Calibri Light" panose="020F0302020204030204"/>
              </a:rPr>
            </a:br>
          </a:p>
        </p:txBody>
      </p:sp>
      <p:sp>
        <p:nvSpPr>
          <p:cNvPr id="3" name="Subtitle 2"/>
          <p:cNvSpPr>
            <a:spLocks noGrp="1" noEditPoints="1"/>
          </p:cNvSpPr>
          <p:nvPr>
            <p:ph type="subTitle" idx="1"/>
          </p:nvPr>
        </p:nvSpPr>
        <p:spPr>
          <a:xfrm>
            <a:off x="477980" y="4872922"/>
            <a:ext cx="4023359" cy="1208141"/>
          </a:xfrm>
        </p:spPr>
        <p:txBody>
          <a:bodyPr vert="horz" lIns="91440" tIns="45720" rIns="91440" bIns="45720" rtlCol="0" anchor="t">
            <a:noAutofit/>
          </a:bodyPr>
          <a:lstStyle/>
          <a:p>
            <a:pPr algn="l"/>
            <a:r>
              <a:rPr lang="en-US">
                <a:cs typeface="Calibri" panose="020F0502020204030204"/>
              </a:rPr>
              <a:t>Questions 34 - 35</a:t>
            </a:r>
          </a:p>
          <a:p>
            <a:pPr algn="l"/>
            <a:r>
              <a:rPr lang="en-US">
                <a:cs typeface="Calibri" panose="020F0502020204030204"/>
              </a:rPr>
              <a:t>April 18, 2021</a:t>
            </a:r>
          </a:p>
          <a:p>
            <a:pPr algn="l"/>
            <a:r>
              <a:rPr lang="en-US">
                <a:cs typeface="Calibri" panose="020F0502020204030204"/>
              </a:rPr>
              <a:t>Calvary OPC, La Mirada, CA</a:t>
            </a:r>
          </a:p>
        </p:txBody>
      </p:sp>
      <p:sp>
        <p:nvSpPr>
          <p:cNvPr id="13" name="Rectangle 1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SzPct val="100000"/>
              <a:buFontTx/>
              <a:buNone/>
            </a:pPr>
            <a:endParaRPr kumimoji="0" lang="en-US" sz="1800" b="0" i="0" u="none" strike="noStrike" kern="1200" cap="none" spc="0" baseline="0" noProof="0">
              <a:ln>
                <a:noFill/>
              </a:ln>
              <a:solidFill>
                <a:prstClr val="white"/>
              </a:solidFill>
              <a:effectLst/>
              <a:uLn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Matthew 7:21-23</a:t>
            </a:r>
          </a:p>
        </p:txBody>
      </p:sp>
      <p:sp>
        <p:nvSpPr>
          <p:cNvPr id="3" name="Content Placeholder 2"/>
          <p:cNvSpPr>
            <a:spLocks noGrp="1" noEditPoints="1"/>
          </p:cNvSpPr>
          <p:nvPr>
            <p:ph idx="1"/>
          </p:nvPr>
        </p:nvSpPr>
        <p:spPr>
          <a:prstGeom prst="rect">
            <a:avLst/>
          </a:prstGeom>
        </p:spPr>
        <p:txBody>
          <a:bodyPr/>
          <a:lstStyle/>
          <a:p>
            <a:r>
              <a:rPr lang="en-US"/>
              <a:t>"</a:t>
            </a:r>
            <a:r>
              <a:t>Not everyone who says to Me, ‘Lord, Lord,’ shall enter the kingdom of heaven, but he who does the will of My Father in heaven. Many will say to Me in that day, ‘Lord, Lord, have we not prophesied in Your name, cast out demons in Your name, and done many wonders in Your name?’ And then I will declare to them, ‘</a:t>
            </a:r>
            <a:r>
              <a:rPr b="1"/>
              <a:t>I never knew you</a:t>
            </a:r>
            <a:r>
              <a:t>; depart from Me, </a:t>
            </a:r>
            <a:r>
              <a:rPr b="1"/>
              <a:t>you who practice lawlessness</a:t>
            </a:r>
            <a:r>
              <a:t>!’</a:t>
            </a:r>
            <a:r>
              <a:rPr lang="en-US"/>
              <a:t>"</a:t>
            </a:r>
          </a:p>
          <a:p>
            <a:r>
              <a:rPr lang="en-US"/>
              <a:t>It is not enough to do good deeds, we must be in a living relationship with God whereby we do things out of love and gratitude</a:t>
            </a:r>
          </a:p>
          <a:p>
            <a:endParaRPr lang="en-US"/>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Galatians 4:4-7</a:t>
            </a:r>
          </a:p>
        </p:txBody>
      </p:sp>
      <p:sp>
        <p:nvSpPr>
          <p:cNvPr id="3" name="Content Placeholder 2"/>
          <p:cNvSpPr>
            <a:spLocks noGrp="1" noEditPoints="1"/>
          </p:cNvSpPr>
          <p:nvPr>
            <p:ph idx="1"/>
          </p:nvPr>
        </p:nvSpPr>
        <p:spPr>
          <a:prstGeom prst="rect">
            <a:avLst/>
          </a:prstGeom>
        </p:spPr>
        <p:txBody>
          <a:bodyPr/>
          <a:lstStyle/>
          <a:p>
            <a:r>
              <a:rPr lang="en-US"/>
              <a:t>"God sent forth </a:t>
            </a:r>
            <a:r>
              <a:rPr lang="en-US" b="1"/>
              <a:t>His Son</a:t>
            </a:r>
            <a:r>
              <a:rPr lang="en-US"/>
              <a:t>, born of a woman, born under the law, to redeem those who were under the law, that we might receive the adoption as sons. And because you are sons, God has sent forth the </a:t>
            </a:r>
            <a:r>
              <a:rPr lang="en-US" b="1"/>
              <a:t>Spirit of His Son into your hearts, crying out, “Abba, Father!</a:t>
            </a:r>
            <a:r>
              <a:rPr lang="en-US"/>
              <a:t>” Therefore you are no longer a slave but a son, and if a son, </a:t>
            </a:r>
            <a:r>
              <a:rPr lang="en-US" b="1"/>
              <a:t>then an heir of God through Christ</a:t>
            </a:r>
            <a:r>
              <a:rPr lang="en-US"/>
              <a:t>."</a:t>
            </a:r>
          </a:p>
          <a:p>
            <a:r>
              <a:rPr lang="en-US"/>
              <a:t>We are in a true, living, personal relationship with God</a:t>
            </a:r>
          </a:p>
          <a:p>
            <a:r>
              <a:rPr lang="en-US"/>
              <a:t>God the Father looks upon as His own sons and daughters!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The benefits of being a child of God</a:t>
            </a:r>
          </a:p>
        </p:txBody>
      </p:sp>
      <p:sp>
        <p:nvSpPr>
          <p:cNvPr id="3" name="Content Placeholder 2"/>
          <p:cNvSpPr>
            <a:spLocks noGrp="1" noEditPoints="1"/>
          </p:cNvSpPr>
          <p:nvPr>
            <p:ph idx="1"/>
          </p:nvPr>
        </p:nvSpPr>
        <p:spPr>
          <a:xfrm>
            <a:off x="838200" y="1591297"/>
            <a:ext cx="10515600" cy="687362"/>
          </a:xfrm>
          <a:prstGeom prst="rect">
            <a:avLst/>
          </a:prstGeom>
        </p:spPr>
        <p:txBody>
          <a:bodyPr/>
          <a:lstStyle/>
          <a:p>
            <a:r>
              <a:rPr lang="en-US" b="1"/>
              <a:t>Q: What benefits do you have as a child of God? List them!</a:t>
            </a:r>
          </a:p>
          <a:p>
            <a:endParaRPr lang="en-US" b="0"/>
          </a:p>
        </p:txBody>
      </p:sp>
      <p:sp>
        <p:nvSpPr>
          <p:cNvPr id="4" name="Content Placeholder 2"/>
          <p:cNvSpPr/>
          <p:nvPr/>
        </p:nvSpPr>
        <p:spPr>
          <a:xfrm>
            <a:off x="838200" y="2278659"/>
            <a:ext cx="5181600" cy="3898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a:lstStyle>
          <a:p>
            <a:r>
              <a:rPr lang="en-US" b="0"/>
              <a:t>Assurance of God's love</a:t>
            </a:r>
          </a:p>
          <a:p>
            <a:r>
              <a:rPr lang="en-US" b="0"/>
              <a:t>peace of conscience</a:t>
            </a:r>
          </a:p>
          <a:p>
            <a:r>
              <a:rPr lang="en-US" b="0"/>
              <a:t>joy in the Holy Spirit</a:t>
            </a:r>
          </a:p>
          <a:p>
            <a:r>
              <a:rPr lang="en-US" b="0"/>
              <a:t>increase of grace</a:t>
            </a:r>
          </a:p>
          <a:p>
            <a:r>
              <a:rPr lang="en-US" b="0"/>
              <a:t>perseverance to the end</a:t>
            </a:r>
          </a:p>
          <a:p>
            <a:r>
              <a:rPr lang="en-US" b="0"/>
              <a:t>God's Word</a:t>
            </a:r>
          </a:p>
          <a:p>
            <a:r>
              <a:rPr lang="en-US" b="0"/>
              <a:t>God's revealing His will</a:t>
            </a:r>
          </a:p>
        </p:txBody>
      </p:sp>
      <p:sp>
        <p:nvSpPr>
          <p:cNvPr id="5" name="Content Placeholder 3"/>
          <p:cNvSpPr/>
          <p:nvPr/>
        </p:nvSpPr>
        <p:spPr>
          <a:xfrm>
            <a:off x="6172200" y="2278659"/>
            <a:ext cx="5181600" cy="3898304"/>
          </a:xfrm>
          <a:prstGeom prst="rect">
            <a:avLst/>
          </a:prstGeom>
        </p:spPr>
        <p:txBody>
          <a:bodyPr/>
          <a:lst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a:lstStyle>
          <a:p>
            <a:r>
              <a:rPr lang="en-US"/>
              <a:t>protection from God's enemies</a:t>
            </a:r>
          </a:p>
          <a:p>
            <a:r>
              <a:rPr lang="en-US"/>
              <a:t>daily bread and clothes</a:t>
            </a:r>
          </a:p>
          <a:p>
            <a:r>
              <a:rPr lang="en-US" b="0"/>
              <a:t>fellowship with the brethren</a:t>
            </a:r>
          </a:p>
          <a:p>
            <a:r>
              <a:rPr lang="en-US" b="0"/>
              <a:t>eternal salvation</a:t>
            </a:r>
          </a:p>
          <a:p>
            <a:r>
              <a:rPr lang="en-US" b="0"/>
              <a:t>come boldly to the throne of grace in prayer (Heb 4:16)</a:t>
            </a: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pPr algn="ctr"/>
            <a:r>
              <a:rPr lang="en-US" b="1">
                <a:latin typeface="Bookman Old Style"/>
                <a:cs typeface="Calibri Light" panose="020F0302020204030204"/>
              </a:rPr>
              <a:t>Question #35</a:t>
            </a:r>
            <a:endParaRPr lang="en-US" b="1">
              <a:latin typeface="Bookman Old Style"/>
            </a:endParaRPr>
          </a:p>
        </p:txBody>
      </p:sp>
      <p:sp>
        <p:nvSpPr>
          <p:cNvPr id="3" name="Content Placeholder 2"/>
          <p:cNvSpPr>
            <a:spLocks noGrp="1" noEditPoints="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What is sanctification?</a:t>
            </a:r>
            <a:endParaRPr lang="en-US" b="1" dirty="0">
              <a:ea typeface="+mn-lt"/>
              <a:cs typeface="+mn-lt"/>
            </a:endParaRPr>
          </a:p>
          <a:p>
            <a:r>
              <a:rPr lang="en-US" sz="3200" b="1" dirty="0">
                <a:ea typeface="+mn-lt"/>
                <a:cs typeface="+mn-lt"/>
              </a:rPr>
              <a:t>A. Sanctification is the work of God's free grace, whereby we are renewed in the whole man after the image of God, and are enabled more and more to die unto sin, and live unto righteousness.</a:t>
            </a:r>
            <a:endParaRPr lang="en-US" sz="3200" dirty="0">
              <a:ea typeface="+mn-lt"/>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b="1">
                <a:latin typeface="Bookman Old Style"/>
                <a:cs typeface="Calibri Light" panose="020F0302020204030204"/>
              </a:rPr>
              <a:t>What does the Bible say?</a:t>
            </a:r>
          </a:p>
        </p:txBody>
      </p:sp>
      <p:sp>
        <p:nvSpPr>
          <p:cNvPr id="3" name="Content Placeholder 2"/>
          <p:cNvSpPr>
            <a:spLocks noGrp="1" noEditPoints="1"/>
          </p:cNvSpPr>
          <p:nvPr>
            <p:ph idx="1"/>
          </p:nvPr>
        </p:nvSpPr>
        <p:spPr>
          <a:prstGeom prst="rect">
            <a:avLst/>
          </a:prstGeom>
        </p:spPr>
        <p:txBody>
          <a:bodyPr/>
          <a:lstStyle/>
          <a:p>
            <a:r>
              <a:rPr lang="en-US" sz="3000"/>
              <a:t>"</a:t>
            </a:r>
            <a:r>
              <a:rPr sz="3000"/>
              <a:t>But we are bound to give thanks to God always for you, brethren beloved by the Lord, because God from the beginning </a:t>
            </a:r>
            <a:r>
              <a:rPr sz="3000" b="1"/>
              <a:t>chose you for salvation through sanctification </a:t>
            </a:r>
            <a:r>
              <a:rPr sz="3000"/>
              <a:t>by the Spirit and belief in the truth, </a:t>
            </a:r>
            <a:r>
              <a:rPr lang="en-US" sz="3000"/>
              <a:t>" (2Thess. 2:13)</a:t>
            </a:r>
          </a:p>
          <a:p>
            <a:r>
              <a:rPr lang="en-US" sz="3000"/>
              <a:t>"and be </a:t>
            </a:r>
            <a:r>
              <a:rPr lang="en-US" sz="3000" b="1"/>
              <a:t>renewed in the spirit of your mind</a:t>
            </a:r>
            <a:r>
              <a:rPr lang="en-US" sz="3000"/>
              <a:t>, and that you </a:t>
            </a:r>
            <a:r>
              <a:rPr lang="en-US" sz="3000" b="1"/>
              <a:t>put on the new man </a:t>
            </a:r>
            <a:r>
              <a:rPr lang="en-US" sz="3000"/>
              <a:t>which was created according to God, in true righteousness and holiness." (Ephesians 4:23-24)</a:t>
            </a:r>
          </a:p>
          <a:p>
            <a:endParaRPr lang="en-US" sz="3000"/>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What does the Bible say?</a:t>
            </a:r>
          </a:p>
        </p:txBody>
      </p:sp>
      <p:sp>
        <p:nvSpPr>
          <p:cNvPr id="3" name="Content Placeholder 2"/>
          <p:cNvSpPr>
            <a:spLocks noGrp="1" noEditPoints="1"/>
          </p:cNvSpPr>
          <p:nvPr>
            <p:ph idx="1"/>
          </p:nvPr>
        </p:nvSpPr>
        <p:spPr>
          <a:prstGeom prst="rect">
            <a:avLst/>
          </a:prstGeom>
        </p:spPr>
        <p:txBody>
          <a:bodyPr/>
          <a:lstStyle/>
          <a:p>
            <a:r>
              <a:rPr lang="en-US" sz="2600"/>
              <a:t>"that just as Christ was raised from the dead by the glory of the Father, even so we also should walk in </a:t>
            </a:r>
            <a:r>
              <a:rPr lang="en-US" sz="2600" b="1"/>
              <a:t>newness of life</a:t>
            </a:r>
            <a:r>
              <a:rPr lang="en-US" sz="2600"/>
              <a:t>. For if we have been united together in the likeness of His death, certainly we also shall be in the likeness of His resurrection, knowing this, that our old man was crucified with Him, </a:t>
            </a:r>
            <a:r>
              <a:rPr lang="en-US" sz="2600" b="1"/>
              <a:t>that the body of sin might be done away with, that we should no longer be slaves of sin</a:t>
            </a:r>
            <a:r>
              <a:rPr lang="en-US" sz="2600"/>
              <a:t>." (Romans 6:4,6)</a:t>
            </a:r>
          </a:p>
          <a:p>
            <a:r>
              <a:rPr lang="en-US" sz="2600"/>
              <a:t>Therefore, my beloved, as you have always obeyed, not as in my presence only, but now much more in my absence, </a:t>
            </a:r>
            <a:r>
              <a:rPr lang="en-US" sz="2600" b="1"/>
              <a:t>work out your own salvation with fear and trembling; for it is God who works in you </a:t>
            </a:r>
            <a:r>
              <a:rPr lang="en-US" sz="2600"/>
              <a:t>both to will and to do for His good pleasure. (Phil. 2:12-13)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825663"/>
          </a:xfrm>
          <a:prstGeom prst="rect">
            <a:avLst/>
          </a:prstGeom>
        </p:spPr>
        <p:txBody>
          <a:bodyPr/>
          <a:lstStyle/>
          <a:p>
            <a:pPr algn="ctr"/>
            <a:r>
              <a:rPr lang="en-US" sz="3600"/>
              <a:t>Models of sanctification according to the ordo salutis</a:t>
            </a:r>
            <a:endParaRPr sz="3600"/>
          </a:p>
        </p:txBody>
      </p:sp>
      <p:sp>
        <p:nvSpPr>
          <p:cNvPr id="3" name="Content Placeholder 2"/>
          <p:cNvSpPr>
            <a:spLocks noGrp="1" noEditPoints="1"/>
          </p:cNvSpPr>
          <p:nvPr>
            <p:ph idx="1"/>
          </p:nvPr>
        </p:nvSpPr>
        <p:spPr>
          <a:xfrm>
            <a:off x="838200" y="1388213"/>
            <a:ext cx="10515600" cy="4788750"/>
          </a:xfrm>
          <a:prstGeom prst="rect">
            <a:avLst/>
          </a:prstGeom>
        </p:spPr>
        <p:txBody>
          <a:bodyPr/>
          <a:lstStyle/>
          <a:p>
            <a:r>
              <a:rPr lang="en-US"/>
              <a:t>Roman Catholicism:</a:t>
            </a:r>
          </a:p>
          <a:p>
            <a:pPr marL="685800" lvl="1"/>
            <a:r>
              <a:rPr lang="en-US"/>
              <a:t>You earn justification for your sanctified good works (plus some grace)</a:t>
            </a:r>
          </a:p>
          <a:p>
            <a:pPr marL="685800" lvl="1"/>
            <a:r>
              <a:rPr lang="en-US"/>
              <a:t>J + S =&gt; G</a:t>
            </a:r>
          </a:p>
          <a:p>
            <a:pPr marL="685800" lvl="1"/>
            <a:r>
              <a:rPr lang="en-US"/>
              <a:t>No assurance of salvation</a:t>
            </a:r>
          </a:p>
          <a:p>
            <a:pPr marL="685800" lvl="1"/>
            <a:r>
              <a:rPr lang="en-US"/>
              <a:t>This is the sin of presumption</a:t>
            </a:r>
          </a:p>
          <a:p>
            <a:pPr marL="228600"/>
            <a:r>
              <a:rPr lang="en-US"/>
              <a:t>Biblical (Evangelical, Calvinist)</a:t>
            </a:r>
          </a:p>
          <a:p>
            <a:pPr marL="685800" lvl="1"/>
            <a:r>
              <a:rPr lang="en-US"/>
              <a:t>You can never be justified by your own works</a:t>
            </a:r>
          </a:p>
          <a:p>
            <a:pPr marL="685800" lvl="1"/>
            <a:r>
              <a:rPr lang="en-US"/>
              <a:t>You must do good by default (Luke 17:10)</a:t>
            </a:r>
          </a:p>
          <a:p>
            <a:pPr marL="685800" lvl="1"/>
            <a:r>
              <a:rPr lang="en-US"/>
              <a:t>You are justified and covered by the righteousness of Christ</a:t>
            </a:r>
          </a:p>
          <a:p>
            <a:pPr marL="685800" lvl="1"/>
            <a:r>
              <a:rPr lang="en-US"/>
              <a:t>J =&gt; S =&gt; G</a:t>
            </a:r>
          </a:p>
          <a:p>
            <a:pPr marL="685800" lvl="1"/>
            <a:r>
              <a:rPr lang="en-US" b="1"/>
              <a:t>Q: why do you do good?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Philippians 2:12-13</a:t>
            </a:r>
          </a:p>
        </p:txBody>
      </p:sp>
      <p:sp>
        <p:nvSpPr>
          <p:cNvPr id="3" name="Content Placeholder 2"/>
          <p:cNvSpPr>
            <a:spLocks noGrp="1" noEditPoints="1"/>
          </p:cNvSpPr>
          <p:nvPr>
            <p:ph idx="1"/>
          </p:nvPr>
        </p:nvSpPr>
        <p:spPr>
          <a:prstGeom prst="rect">
            <a:avLst/>
          </a:prstGeom>
        </p:spPr>
        <p:txBody>
          <a:bodyPr/>
          <a:lstStyle/>
          <a:p>
            <a:r>
              <a:rPr lang="en-US"/>
              <a:t>"</a:t>
            </a:r>
            <a:r>
              <a:t>Therefore, my beloved, as you have always obeyed, not as in my presence only, but now much more in my absence, </a:t>
            </a:r>
            <a:r>
              <a:rPr b="1"/>
              <a:t>work out your own salvation with fear and trembling; for it is God who works in you </a:t>
            </a:r>
            <a:r>
              <a:t>both to will and to do for His good pleasure.</a:t>
            </a:r>
            <a:r>
              <a:rPr lang="en-US"/>
              <a:t>"</a:t>
            </a:r>
          </a:p>
          <a:p>
            <a:r>
              <a:rPr lang="en-US"/>
              <a:t>Sanctification is synergistic</a:t>
            </a:r>
          </a:p>
          <a:p>
            <a:r>
              <a:rPr lang="en-US"/>
              <a:t>100% + 100% = 100%</a:t>
            </a:r>
          </a:p>
          <a:p>
            <a:r>
              <a:rPr lang="en-US"/>
              <a:t>You don't sanctify yourself by your own power!</a:t>
            </a:r>
          </a:p>
          <a:p>
            <a:r>
              <a:rPr lang="en-US"/>
              <a:t>Like the Trinity or election, it is another </a:t>
            </a:r>
            <a:r>
              <a:rPr lang="en-US" i="1"/>
              <a:t>mystery</a:t>
            </a:r>
          </a:p>
          <a:p>
            <a:pPr marL="0" indent="0">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Sanctification and assurance</a:t>
            </a:r>
          </a:p>
        </p:txBody>
      </p:sp>
      <p:sp>
        <p:nvSpPr>
          <p:cNvPr id="3" name="Content Placeholder 2"/>
          <p:cNvSpPr>
            <a:spLocks noGrp="1" noEditPoints="1"/>
          </p:cNvSpPr>
          <p:nvPr>
            <p:ph idx="1"/>
          </p:nvPr>
        </p:nvSpPr>
        <p:spPr>
          <a:xfrm>
            <a:off x="838200" y="1606919"/>
            <a:ext cx="10515600" cy="4570044"/>
          </a:xfrm>
          <a:prstGeom prst="rect">
            <a:avLst/>
          </a:prstGeom>
        </p:spPr>
        <p:txBody>
          <a:bodyPr/>
          <a:lstStyle/>
          <a:p>
            <a:r>
              <a:rPr lang="en-US"/>
              <a:t>Faith without works is dead (James 2:24)</a:t>
            </a:r>
          </a:p>
          <a:p>
            <a:r>
              <a:rPr lang="en-US"/>
              <a:t>Sin is still indwelling but not </a:t>
            </a:r>
            <a:r>
              <a:rPr lang="en-US" i="1"/>
              <a:t>overpowering</a:t>
            </a:r>
          </a:p>
          <a:p>
            <a:r>
              <a:rPr lang="en-US"/>
              <a:t>Sanctification is a </a:t>
            </a:r>
            <a:r>
              <a:rPr lang="en-US" i="1"/>
              <a:t>gradual</a:t>
            </a:r>
            <a:r>
              <a:rPr lang="en-US"/>
              <a:t> work, and engenders constant reliance on the Holy Spirit</a:t>
            </a:r>
          </a:p>
          <a:p>
            <a:pPr marL="685800" lvl="1"/>
            <a:r>
              <a:rPr lang="en-US"/>
              <a:t>if we say we have no sin, we are liars (1John 1:8)</a:t>
            </a:r>
          </a:p>
          <a:p>
            <a:pPr marL="685800" lvl="1"/>
            <a:r>
              <a:rPr lang="en-US"/>
              <a:t>We reject Pentecostal perfectionism</a:t>
            </a:r>
          </a:p>
          <a:p>
            <a:r>
              <a:rPr lang="en-US"/>
              <a:t>Look not at your works, nor at your faith, </a:t>
            </a:r>
            <a:r>
              <a:rPr lang="en-US" b="1"/>
              <a:t>but at Christ alone</a:t>
            </a:r>
          </a:p>
          <a:p>
            <a:r>
              <a:rPr lang="en-US"/>
              <a:t>The righteous man may fall seven times a day (Proverbs 24:16), but you must always, </a:t>
            </a:r>
            <a:r>
              <a:rPr lang="en-US" b="1" i="1"/>
              <a:t>always</a:t>
            </a:r>
            <a:r>
              <a:rPr lang="en-US"/>
              <a:t> turn to God in repentance appealing the blood of Christ</a:t>
            </a:r>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599453"/>
            <a:ext cx="10515600" cy="763176"/>
          </a:xfrm>
          <a:prstGeom prst="rect">
            <a:avLst/>
          </a:prstGeom>
        </p:spPr>
        <p:txBody>
          <a:bodyPr/>
          <a:lstStyle/>
          <a:p>
            <a:pPr algn="ctr"/>
            <a:r>
              <a:rPr lang="en-US"/>
              <a:t>Sanctification and works</a:t>
            </a:r>
          </a:p>
        </p:txBody>
      </p:sp>
      <p:sp>
        <p:nvSpPr>
          <p:cNvPr id="3" name="Content Placeholder 2"/>
          <p:cNvSpPr>
            <a:spLocks noGrp="1" noEditPoints="1"/>
          </p:cNvSpPr>
          <p:nvPr>
            <p:ph idx="1"/>
          </p:nvPr>
        </p:nvSpPr>
        <p:spPr>
          <a:xfrm>
            <a:off x="838200" y="1763137"/>
            <a:ext cx="10515600" cy="4413826"/>
          </a:xfrm>
          <a:prstGeom prst="rect">
            <a:avLst/>
          </a:prstGeom>
        </p:spPr>
        <p:txBody>
          <a:bodyPr/>
          <a:lstStyle/>
          <a:p>
            <a:r>
              <a:rPr lang="en-US"/>
              <a:t>We are saved by faith alone, but our faith does not stand alone, we must have good works</a:t>
            </a:r>
          </a:p>
          <a:p>
            <a:r>
              <a:rPr lang="en-US"/>
              <a:t>Sanctification begins with an inward change when we are regenerated</a:t>
            </a:r>
          </a:p>
          <a:p>
            <a:r>
              <a:rPr lang="en-US"/>
              <a:t>Justification is the grounds for sanctification: they are tied to one another but are not the same thing</a:t>
            </a:r>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rcRect/>
          <a:stretch>
            <a:fillRect/>
          </a:stretch>
        </p:blipFill>
        <p:spPr>
          <a:xfrm>
            <a:off x="1435333" y="0"/>
            <a:ext cx="9321334" cy="6858000"/>
          </a:xfrm>
          <a:prstGeom prst="rect">
            <a:avLst/>
          </a:prstGeom>
        </p:spPr>
      </p:pic>
      <p:sp>
        <p:nvSpPr>
          <p:cNvPr id="3" name="Round Corner Rectangle 2"/>
          <p:cNvSpPr/>
          <p:nvPr/>
        </p:nvSpPr>
        <p:spPr>
          <a:xfrm>
            <a:off x="5983175" y="140597"/>
            <a:ext cx="1421590" cy="98417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Corner Rectangle 2"/>
          <p:cNvSpPr/>
          <p:nvPr/>
        </p:nvSpPr>
        <p:spPr>
          <a:xfrm>
            <a:off x="5682541" y="4417170"/>
            <a:ext cx="2124574" cy="196835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65125"/>
            <a:ext cx="10515600" cy="1044369"/>
          </a:xfrm>
          <a:prstGeom prst="rect">
            <a:avLst/>
          </a:prstGeom>
        </p:spPr>
        <p:txBody>
          <a:bodyPr/>
          <a:lstStyle/>
          <a:p>
            <a:pPr algn="ctr"/>
            <a:r>
              <a:rPr lang="en-US"/>
              <a:t>Sanctification and works, part 2</a:t>
            </a:r>
          </a:p>
        </p:txBody>
      </p:sp>
      <p:sp>
        <p:nvSpPr>
          <p:cNvPr id="3" name="Content Placeholder 2"/>
          <p:cNvSpPr>
            <a:spLocks noGrp="1" noEditPoints="1"/>
          </p:cNvSpPr>
          <p:nvPr>
            <p:ph idx="1"/>
          </p:nvPr>
        </p:nvSpPr>
        <p:spPr>
          <a:xfrm>
            <a:off x="838200" y="1575675"/>
            <a:ext cx="10515600" cy="4601288"/>
          </a:xfrm>
          <a:prstGeom prst="rect">
            <a:avLst/>
          </a:prstGeom>
        </p:spPr>
        <p:txBody>
          <a:bodyPr/>
          <a:lstStyle/>
          <a:p>
            <a:r>
              <a:rPr lang="en-US"/>
              <a:t>Before we knew Christ, the law was our enemy, after repentance it is our guide and our friend</a:t>
            </a:r>
          </a:p>
          <a:p>
            <a:pPr marL="685800" lvl="1"/>
            <a:r>
              <a:rPr lang="en-US"/>
              <a:t>"How I love your law"</a:t>
            </a:r>
          </a:p>
          <a:p>
            <a:pPr marL="685800" lvl="1"/>
            <a:r>
              <a:rPr lang="en-US"/>
              <a:t>Sin grieves the believer</a:t>
            </a:r>
          </a:p>
          <a:p>
            <a:pPr marL="685800" lvl="1"/>
            <a:r>
              <a:rPr lang="en-US" b="1"/>
              <a:t>Q: What was the proof that King David truly repented of his affair with Bathsheba? [1Kings 1:1-5]</a:t>
            </a:r>
          </a:p>
          <a:p>
            <a:r>
              <a:rPr lang="en-US"/>
              <a:t>We die more unto sin and live more unto righteousness</a:t>
            </a:r>
          </a:p>
          <a:p>
            <a:pPr marL="685800" lvl="1"/>
            <a:r>
              <a:rPr lang="en-US" b="1"/>
              <a:t>Q: What kinds of sins have you left behind as part of your sanctification?</a:t>
            </a:r>
          </a:p>
          <a:p>
            <a:r>
              <a:rPr lang="en-US"/>
              <a:t>Since we are saved, how shall we then live?</a:t>
            </a:r>
          </a:p>
          <a:p>
            <a:pPr marL="685800" lvl="1"/>
            <a:r>
              <a:rPr lang="en-US"/>
              <a:t>Ethics</a:t>
            </a:r>
          </a:p>
          <a:p>
            <a:pPr marL="685800" lvl="1"/>
            <a:r>
              <a:rPr lang="en-US"/>
              <a:t>Biblical counseling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rcRect/>
          <a:stretch>
            <a:fillRect/>
          </a:stretch>
        </p:blipFill>
        <p:spPr>
          <a:xfrm>
            <a:off x="1488851" y="564889"/>
            <a:ext cx="9214298" cy="57282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Weekly Bible verse</a:t>
            </a:r>
          </a:p>
        </p:txBody>
      </p:sp>
      <p:sp>
        <p:nvSpPr>
          <p:cNvPr id="3" name="Content Placeholder 2"/>
          <p:cNvSpPr>
            <a:spLocks noGrp="1" noEditPoints="1"/>
          </p:cNvSpPr>
          <p:nvPr>
            <p:ph idx="1"/>
          </p:nvPr>
        </p:nvSpPr>
        <p:spPr>
          <a:xfrm>
            <a:off x="838200" y="2216172"/>
            <a:ext cx="10515600" cy="3960791"/>
          </a:xfrm>
          <a:prstGeom prst="rect">
            <a:avLst/>
          </a:prstGeom>
        </p:spPr>
        <p:txBody>
          <a:bodyPr/>
          <a:lstStyle/>
          <a:p>
            <a:pPr marL="0" indent="0" algn="ctr">
              <a:buNone/>
            </a:pPr>
            <a:r>
              <a:rPr sz="3200"/>
              <a:t>For a righteous man may fall seven times</a:t>
            </a:r>
            <a:r>
              <a:rPr lang="en-US" sz="3200"/>
              <a:t> a</a:t>
            </a:r>
            <a:r>
              <a:rPr sz="3200"/>
              <a:t>nd rise again,</a:t>
            </a:r>
            <a:r>
              <a:rPr lang="en-US" sz="3200"/>
              <a:t> b</a:t>
            </a:r>
            <a:r>
              <a:rPr sz="3200"/>
              <a:t>ut the wicked shall fall by calamity</a:t>
            </a:r>
            <a:r>
              <a:rPr lang="en-US" sz="3200"/>
              <a:t>.</a:t>
            </a:r>
          </a:p>
          <a:p>
            <a:pPr marL="0" indent="0" algn="ctr">
              <a:buNone/>
            </a:pPr>
            <a:r>
              <a:rPr lang="en-US" sz="3200"/>
              <a:t>(Proverbs 24:16)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Continuing the ordo salutis</a:t>
            </a:r>
          </a:p>
        </p:txBody>
      </p:sp>
      <p:cxnSp>
        <p:nvCxnSpPr>
          <p:cNvPr id="4" name="Straight Connector 1 3"/>
          <p:cNvCxnSpPr/>
          <p:nvPr/>
        </p:nvCxnSpPr>
        <p:spPr>
          <a:xfrm flipV="1">
            <a:off x="1386580" y="4942944"/>
            <a:ext cx="941884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Brace Pair 4"/>
          <p:cNvSpPr/>
          <p:nvPr/>
        </p:nvSpPr>
        <p:spPr>
          <a:xfrm>
            <a:off x="3233726" y="3244836"/>
            <a:ext cx="5420789" cy="2437011"/>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Up Arrow 5"/>
          <p:cNvSpPr/>
          <p:nvPr/>
        </p:nvSpPr>
        <p:spPr>
          <a:xfrm rot="10800000">
            <a:off x="2108952"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5"/>
          <p:cNvSpPr/>
          <p:nvPr/>
        </p:nvSpPr>
        <p:spPr>
          <a:xfrm rot="10800000">
            <a:off x="3948514"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5"/>
          <p:cNvSpPr/>
          <p:nvPr/>
        </p:nvSpPr>
        <p:spPr>
          <a:xfrm rot="10800000">
            <a:off x="4776473"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5"/>
          <p:cNvSpPr/>
          <p:nvPr/>
        </p:nvSpPr>
        <p:spPr>
          <a:xfrm rot="10800000">
            <a:off x="5385726"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5"/>
          <p:cNvSpPr/>
          <p:nvPr/>
        </p:nvSpPr>
        <p:spPr>
          <a:xfrm rot="10800000">
            <a:off x="6213685"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5"/>
          <p:cNvSpPr/>
          <p:nvPr/>
        </p:nvSpPr>
        <p:spPr>
          <a:xfrm rot="10800000">
            <a:off x="6979156"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5"/>
          <p:cNvSpPr/>
          <p:nvPr/>
        </p:nvSpPr>
        <p:spPr>
          <a:xfrm rot="10800000">
            <a:off x="7650896"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5"/>
          <p:cNvSpPr/>
          <p:nvPr/>
        </p:nvSpPr>
        <p:spPr>
          <a:xfrm rot="10800000">
            <a:off x="9916067" y="4161850"/>
            <a:ext cx="265572" cy="7810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8126530">
            <a:off x="1677075" y="2952080"/>
            <a:ext cx="1830516" cy="458588"/>
          </a:xfrm>
          <a:prstGeom prst="rect">
            <a:avLst/>
          </a:prstGeom>
          <a:noFill/>
        </p:spPr>
        <p:txBody>
          <a:bodyPr wrap="square" rtlCol="0">
            <a:spAutoFit/>
          </a:bodyPr>
          <a:lstStyle/>
          <a:p>
            <a:r>
              <a:rPr lang="en-US" sz="2400"/>
              <a:t>Election (E)</a:t>
            </a:r>
          </a:p>
        </p:txBody>
      </p:sp>
      <p:sp>
        <p:nvSpPr>
          <p:cNvPr id="15" name="TextBox 13"/>
          <p:cNvSpPr txBox="1"/>
          <p:nvPr/>
        </p:nvSpPr>
        <p:spPr>
          <a:xfrm rot="18126530">
            <a:off x="3559026" y="3051118"/>
            <a:ext cx="1793450" cy="458588"/>
          </a:xfrm>
          <a:prstGeom prst="rect">
            <a:avLst/>
          </a:prstGeom>
          <a:noFill/>
        </p:spPr>
        <p:txBody>
          <a:bodyPr wrap="square" rtlCol="0">
            <a:spAutoFit/>
          </a:bodyPr>
          <a:lstStyle/>
          <a:p>
            <a:r>
              <a:rPr lang="en-US" sz="2400"/>
              <a:t>Calling (E)</a:t>
            </a:r>
          </a:p>
        </p:txBody>
      </p:sp>
      <p:sp>
        <p:nvSpPr>
          <p:cNvPr id="16" name="TextBox 13"/>
          <p:cNvSpPr txBox="1"/>
          <p:nvPr/>
        </p:nvSpPr>
        <p:spPr>
          <a:xfrm rot="18126530">
            <a:off x="4224881" y="2744637"/>
            <a:ext cx="2517100" cy="458588"/>
          </a:xfrm>
          <a:prstGeom prst="rect">
            <a:avLst/>
          </a:prstGeom>
          <a:noFill/>
        </p:spPr>
        <p:txBody>
          <a:bodyPr wrap="square" rtlCol="0">
            <a:spAutoFit/>
          </a:bodyPr>
          <a:lstStyle/>
          <a:p>
            <a:r>
              <a:rPr lang="en-US" sz="2400"/>
              <a:t>Regeneration (R)</a:t>
            </a:r>
          </a:p>
        </p:txBody>
      </p:sp>
      <p:sp>
        <p:nvSpPr>
          <p:cNvPr id="17" name="TextBox 13"/>
          <p:cNvSpPr txBox="1"/>
          <p:nvPr/>
        </p:nvSpPr>
        <p:spPr>
          <a:xfrm rot="18126530">
            <a:off x="4676003" y="2388762"/>
            <a:ext cx="3160600" cy="458588"/>
          </a:xfrm>
          <a:prstGeom prst="rect">
            <a:avLst/>
          </a:prstGeom>
          <a:noFill/>
        </p:spPr>
        <p:txBody>
          <a:bodyPr wrap="square" rtlCol="0">
            <a:spAutoFit/>
          </a:bodyPr>
          <a:lstStyle/>
          <a:p>
            <a:r>
              <a:rPr lang="en-US" sz="2400"/>
              <a:t>Faith &amp; Repentance (F)</a:t>
            </a:r>
          </a:p>
        </p:txBody>
      </p:sp>
      <p:sp>
        <p:nvSpPr>
          <p:cNvPr id="18" name="TextBox 13"/>
          <p:cNvSpPr txBox="1"/>
          <p:nvPr/>
        </p:nvSpPr>
        <p:spPr>
          <a:xfrm rot="18126530">
            <a:off x="5528307" y="2545764"/>
            <a:ext cx="2789894" cy="458588"/>
          </a:xfrm>
          <a:prstGeom prst="rect">
            <a:avLst/>
          </a:prstGeom>
          <a:noFill/>
        </p:spPr>
        <p:txBody>
          <a:bodyPr wrap="square" rtlCol="0">
            <a:spAutoFit/>
          </a:bodyPr>
          <a:lstStyle/>
          <a:p>
            <a:r>
              <a:rPr lang="en-US" sz="2400"/>
              <a:t>Justification (J)</a:t>
            </a:r>
          </a:p>
        </p:txBody>
      </p:sp>
      <p:sp>
        <p:nvSpPr>
          <p:cNvPr id="19" name="TextBox 13"/>
          <p:cNvSpPr txBox="1"/>
          <p:nvPr/>
        </p:nvSpPr>
        <p:spPr>
          <a:xfrm rot="18126530">
            <a:off x="6540850" y="2877936"/>
            <a:ext cx="1901826" cy="458588"/>
          </a:xfrm>
          <a:prstGeom prst="rect">
            <a:avLst/>
          </a:prstGeom>
          <a:noFill/>
        </p:spPr>
        <p:txBody>
          <a:bodyPr wrap="square" rtlCol="0">
            <a:spAutoFit/>
          </a:bodyPr>
          <a:lstStyle/>
          <a:p>
            <a:r>
              <a:rPr lang="en-US" sz="2400">
                <a:solidFill>
                  <a:srgbClr val="FF0000"/>
                </a:solidFill>
              </a:rPr>
              <a:t>Adoption (A)</a:t>
            </a:r>
          </a:p>
        </p:txBody>
      </p:sp>
      <p:sp>
        <p:nvSpPr>
          <p:cNvPr id="20" name="TextBox 13"/>
          <p:cNvSpPr txBox="1"/>
          <p:nvPr/>
        </p:nvSpPr>
        <p:spPr>
          <a:xfrm rot="18126530">
            <a:off x="7161519" y="2665704"/>
            <a:ext cx="2402939" cy="458588"/>
          </a:xfrm>
          <a:prstGeom prst="rect">
            <a:avLst/>
          </a:prstGeom>
          <a:noFill/>
        </p:spPr>
        <p:txBody>
          <a:bodyPr wrap="square" rtlCol="0">
            <a:spAutoFit/>
          </a:bodyPr>
          <a:lstStyle/>
          <a:p>
            <a:r>
              <a:rPr lang="en-US" sz="2400">
                <a:solidFill>
                  <a:srgbClr val="FF0000"/>
                </a:solidFill>
              </a:rPr>
              <a:t>Sanctification (S)</a:t>
            </a:r>
          </a:p>
        </p:txBody>
      </p:sp>
      <p:sp>
        <p:nvSpPr>
          <p:cNvPr id="21" name="TextBox 13"/>
          <p:cNvSpPr txBox="1"/>
          <p:nvPr/>
        </p:nvSpPr>
        <p:spPr>
          <a:xfrm rot="18126530">
            <a:off x="9379460" y="2677126"/>
            <a:ext cx="2375970" cy="458588"/>
          </a:xfrm>
          <a:prstGeom prst="rect">
            <a:avLst/>
          </a:prstGeom>
          <a:noFill/>
        </p:spPr>
        <p:txBody>
          <a:bodyPr wrap="square" rtlCol="0">
            <a:spAutoFit/>
          </a:bodyPr>
          <a:lstStyle/>
          <a:p>
            <a:r>
              <a:rPr lang="en-US" sz="2400"/>
              <a:t>Glorification (G)</a:t>
            </a:r>
          </a:p>
        </p:txBody>
      </p:sp>
      <p:sp>
        <p:nvSpPr>
          <p:cNvPr id="22" name="TextBox 21"/>
          <p:cNvSpPr txBox="1"/>
          <p:nvPr/>
        </p:nvSpPr>
        <p:spPr>
          <a:xfrm>
            <a:off x="921690" y="5967554"/>
            <a:ext cx="10685358" cy="458588"/>
          </a:xfrm>
          <a:prstGeom prst="rect">
            <a:avLst/>
          </a:prstGeom>
          <a:noFill/>
        </p:spPr>
        <p:txBody>
          <a:bodyPr wrap="square" rtlCol="0">
            <a:spAutoFit/>
          </a:bodyPr>
          <a:lstStyle/>
          <a:p>
            <a:pPr algn="ctr"/>
            <a:r>
              <a:rPr lang="en-US" sz="2400"/>
              <a:t>Historia salutis: the history of salvation; ordo salutis: salvation applied</a:t>
            </a: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Graces, Acts and Works of God</a:t>
            </a:r>
          </a:p>
        </p:txBody>
      </p:sp>
      <p:sp>
        <p:nvSpPr>
          <p:cNvPr id="3" name="Content Placeholder 2"/>
          <p:cNvSpPr>
            <a:spLocks noGrp="1" noEditPoints="1"/>
          </p:cNvSpPr>
          <p:nvPr>
            <p:ph idx="1"/>
          </p:nvPr>
        </p:nvSpPr>
        <p:spPr>
          <a:prstGeom prst="rect">
            <a:avLst/>
          </a:prstGeom>
        </p:spPr>
        <p:txBody>
          <a:bodyPr/>
          <a:lstStyle/>
          <a:p>
            <a:r>
              <a:rPr lang="en-US"/>
              <a:t>Regeneration					Grace</a:t>
            </a:r>
          </a:p>
          <a:p>
            <a:r>
              <a:rPr lang="en-US"/>
              <a:t>Faith and repentance				Grace</a:t>
            </a:r>
          </a:p>
          <a:p>
            <a:r>
              <a:rPr lang="en-US"/>
              <a:t>Justification					Act</a:t>
            </a:r>
          </a:p>
          <a:p>
            <a:r>
              <a:rPr lang="en-US"/>
              <a:t>Adoption						Act</a:t>
            </a:r>
          </a:p>
          <a:p>
            <a:r>
              <a:rPr lang="en-US"/>
              <a:t>Sanctification					Work</a:t>
            </a:r>
          </a:p>
        </p:txBody>
      </p:sp>
      <p:sp>
        <p:nvSpPr>
          <p:cNvPr id="4" name="Rectangle 3"/>
          <p:cNvSpPr/>
          <p:nvPr/>
        </p:nvSpPr>
        <p:spPr>
          <a:xfrm>
            <a:off x="7217303" y="1825625"/>
            <a:ext cx="984177" cy="43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p:cNvSpPr/>
          <p:nvPr/>
        </p:nvSpPr>
        <p:spPr>
          <a:xfrm>
            <a:off x="7322837" y="2397975"/>
            <a:ext cx="878644" cy="43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p:nvPr/>
        </p:nvSpPr>
        <p:spPr>
          <a:xfrm>
            <a:off x="7217303" y="2827558"/>
            <a:ext cx="812337" cy="43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p:cNvSpPr/>
          <p:nvPr/>
        </p:nvSpPr>
        <p:spPr>
          <a:xfrm>
            <a:off x="7217303" y="3358701"/>
            <a:ext cx="812337" cy="43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p:nvPr/>
        </p:nvSpPr>
        <p:spPr>
          <a:xfrm>
            <a:off x="7322837" y="3796114"/>
            <a:ext cx="812337" cy="43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2"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3"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4"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5"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2" animBg="1"/>
      <p:bldP spid="6" grpId="3" animBg="1"/>
      <p:bldP spid="7" grpId="4" animBg="1"/>
      <p:bldP spid="8" grpId="5"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pPr algn="ctr"/>
            <a:r>
              <a:rPr lang="en-US" b="1">
                <a:latin typeface="Bookman Old Style"/>
                <a:cs typeface="Calibri Light" panose="020F0302020204030204"/>
              </a:rPr>
              <a:t>Question #34</a:t>
            </a:r>
            <a:endParaRPr lang="en-US" b="1">
              <a:latin typeface="Bookman Old Style"/>
            </a:endParaRPr>
          </a:p>
        </p:txBody>
      </p:sp>
      <p:sp>
        <p:nvSpPr>
          <p:cNvPr id="3" name="Content Placeholder 2"/>
          <p:cNvSpPr>
            <a:spLocks noGrp="1" noEditPoints="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What is adoption?</a:t>
            </a:r>
            <a:endParaRPr lang="en-US" b="1" dirty="0">
              <a:ea typeface="+mn-lt"/>
              <a:cs typeface="+mn-lt"/>
            </a:endParaRPr>
          </a:p>
          <a:p>
            <a:r>
              <a:rPr lang="en-US" sz="3200" b="1" dirty="0">
                <a:ea typeface="+mn-lt"/>
                <a:cs typeface="+mn-lt"/>
              </a:rPr>
              <a:t>A. Adoption is an act of God's free grace, whereby we are received into the number, and have a right to all the privileges of the sons of God.</a:t>
            </a:r>
            <a:endParaRPr lang="en-US" sz="3200" dirty="0">
              <a:ea typeface="+mn-lt"/>
              <a:cs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b="1">
                <a:latin typeface="Bookman Old Style"/>
                <a:cs typeface="Calibri Light" panose="020F0302020204030204"/>
              </a:rPr>
              <a:t>What does the Bible say?</a:t>
            </a:r>
          </a:p>
        </p:txBody>
      </p:sp>
      <p:sp>
        <p:nvSpPr>
          <p:cNvPr id="3" name="Content Placeholder 2"/>
          <p:cNvSpPr>
            <a:spLocks noGrp="1" noEditPoints="1"/>
          </p:cNvSpPr>
          <p:nvPr>
            <p:ph idx="1"/>
          </p:nvPr>
        </p:nvSpPr>
        <p:spPr>
          <a:prstGeom prst="rect">
            <a:avLst/>
          </a:prstGeom>
        </p:spPr>
        <p:txBody>
          <a:bodyPr/>
          <a:lstStyle/>
          <a:p>
            <a:r>
              <a:rPr lang="en-US"/>
              <a:t>"</a:t>
            </a:r>
            <a:r>
              <a:t>Behold what manner of love the Father has bestowed on us, that we should be called children of God!</a:t>
            </a:r>
            <a:r>
              <a:rPr lang="en-US"/>
              <a:t>" (1John 3:1)</a:t>
            </a:r>
          </a:p>
          <a:p>
            <a:r>
              <a:rPr lang="en-US"/>
              <a:t>"But as many as received Him, to them He gave the right to become children of God, to those who believe in His name:" (John 1:12)</a:t>
            </a:r>
          </a:p>
          <a:p>
            <a:r>
              <a:rPr lang="en-US"/>
              <a:t>"and if children, then heirs—heirs of God and joint heirs with Christ, if indeed we suffer with Him, that we may also be glorified together." (Romans 8:17)</a:t>
            </a: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In the </a:t>
            </a:r>
            <a:r>
              <a:rPr lang="en-US" i="1"/>
              <a:t>ordo salutis</a:t>
            </a:r>
            <a:endParaRPr i="1"/>
          </a:p>
        </p:txBody>
      </p:sp>
      <p:sp>
        <p:nvSpPr>
          <p:cNvPr id="3" name="Content Placeholder 2"/>
          <p:cNvSpPr>
            <a:spLocks noGrp="1" noEditPoints="1"/>
          </p:cNvSpPr>
          <p:nvPr>
            <p:ph idx="1"/>
          </p:nvPr>
        </p:nvSpPr>
        <p:spPr>
          <a:prstGeom prst="rect">
            <a:avLst/>
          </a:prstGeom>
        </p:spPr>
        <p:txBody>
          <a:bodyPr/>
          <a:lstStyle/>
          <a:p>
            <a:r>
              <a:rPr lang="en-US"/>
              <a:t>Adoption follows justification, not necessarily in temporal order, but in </a:t>
            </a:r>
            <a:r>
              <a:rPr lang="en-US" i="1"/>
              <a:t>logical</a:t>
            </a:r>
            <a:r>
              <a:rPr lang="en-US"/>
              <a:t> order</a:t>
            </a:r>
          </a:p>
          <a:p>
            <a:r>
              <a:rPr lang="en-US"/>
              <a:t>An understudied area of the catechism</a:t>
            </a:r>
          </a:p>
          <a:p>
            <a:r>
              <a:rPr lang="en-US"/>
              <a:t>It is a one-time judicial </a:t>
            </a:r>
            <a:r>
              <a:rPr lang="en-US" i="1"/>
              <a:t>act</a:t>
            </a:r>
          </a:p>
          <a:p>
            <a:pPr marL="685800" lvl="1"/>
            <a:r>
              <a:rPr lang="en-US"/>
              <a:t>just like justification (following it)</a:t>
            </a:r>
          </a:p>
          <a:p>
            <a:pPr marL="685800" lvl="1"/>
            <a:r>
              <a:rPr lang="en-US"/>
              <a:t>not a </a:t>
            </a:r>
            <a:r>
              <a:rPr lang="en-US" i="1"/>
              <a:t>work</a:t>
            </a:r>
          </a:p>
          <a:p>
            <a:endParaRPr lang="en-US"/>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The universal brotherhood of man?</a:t>
            </a:r>
          </a:p>
        </p:txBody>
      </p:sp>
      <p:sp>
        <p:nvSpPr>
          <p:cNvPr id="3" name="Content Placeholder 2"/>
          <p:cNvSpPr>
            <a:spLocks noGrp="1" noEditPoints="1"/>
          </p:cNvSpPr>
          <p:nvPr>
            <p:ph idx="1"/>
          </p:nvPr>
        </p:nvSpPr>
        <p:spPr>
          <a:prstGeom prst="rect">
            <a:avLst/>
          </a:prstGeom>
        </p:spPr>
        <p:txBody>
          <a:bodyPr/>
          <a:lstStyle/>
          <a:p>
            <a:r>
              <a:rPr lang="en-US"/>
              <a:t>This is a modernist, universalist teaching</a:t>
            </a:r>
          </a:p>
          <a:p>
            <a:r>
              <a:rPr lang="en-US"/>
              <a:t>There is a kernel of truth to it</a:t>
            </a:r>
          </a:p>
          <a:p>
            <a:pPr marL="685800" lvl="1"/>
            <a:r>
              <a:rPr lang="en-US"/>
              <a:t>We are all created from one blood (Acts 17:26)</a:t>
            </a:r>
          </a:p>
          <a:p>
            <a:pPr marL="685800" lvl="1"/>
            <a:r>
              <a:rPr lang="en-US"/>
              <a:t>God is also the Father of all spirits (Hebrews 12:9)</a:t>
            </a:r>
          </a:p>
          <a:p>
            <a:pPr marL="685800" lvl="1"/>
            <a:r>
              <a:rPr lang="en-US"/>
              <a:t>God has care for every man (Luke 10:29)</a:t>
            </a:r>
          </a:p>
          <a:p>
            <a:pPr marL="228600" algn="l"/>
            <a:r>
              <a:rPr lang="en-US"/>
              <a:t>But in an unregenerate state man is a child of the devil (John 8:44)!!</a:t>
            </a:r>
          </a:p>
          <a:p>
            <a:pPr marL="228600" algn="l"/>
            <a:r>
              <a:rPr lang="en-US" i="1"/>
              <a:t>Thus, to be a child of God needs something extra</a:t>
            </a:r>
          </a:p>
          <a:p>
            <a:pPr marL="228600" algn="l"/>
            <a:r>
              <a:rPr lang="en-US" b="1" i="0"/>
              <a:t>Q: what?</a:t>
            </a: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prstGeom prst="rect">
            <a:avLst/>
          </a:prstGeom>
        </p:spPr>
        <p:txBody>
          <a:bodyPr/>
          <a:lstStyle/>
          <a:p>
            <a:pPr algn="ctr"/>
            <a:r>
              <a:rPr lang="en-US"/>
              <a:t>To know someone personally</a:t>
            </a:r>
          </a:p>
        </p:txBody>
      </p:sp>
      <p:sp>
        <p:nvSpPr>
          <p:cNvPr id="3" name="Content Placeholder 2"/>
          <p:cNvSpPr>
            <a:spLocks noGrp="1" noEditPoints="1"/>
          </p:cNvSpPr>
          <p:nvPr>
            <p:ph idx="1"/>
          </p:nvPr>
        </p:nvSpPr>
        <p:spPr>
          <a:prstGeom prst="rect">
            <a:avLst/>
          </a:prstGeom>
        </p:spPr>
        <p:txBody>
          <a:bodyPr/>
          <a:lstStyle/>
          <a:p>
            <a:r>
              <a:rPr lang="en-US"/>
              <a:t>We are adopted into God's family, because God knew us each individually and personally before time began!</a:t>
            </a:r>
          </a:p>
          <a:p>
            <a:r>
              <a:rPr lang="en-US" b="1"/>
              <a:t>Q: How does God know us or just knows about us?</a:t>
            </a:r>
          </a:p>
          <a:p>
            <a:r>
              <a:rPr lang="en-US"/>
              <a:t>yada, kennen-erkennen, tudni-ismerni</a:t>
            </a:r>
          </a:p>
          <a:p>
            <a:r>
              <a:rPr lang="en-US"/>
              <a:t>"Before I formed you in the womb </a:t>
            </a:r>
            <a:r>
              <a:rPr lang="en-US" i="1"/>
              <a:t>I knew you</a:t>
            </a:r>
            <a:r>
              <a:rPr lang="en-US"/>
              <a:t>; Before you were born I sanctified you; </a:t>
            </a:r>
            <a:r>
              <a:rPr lang="en-US" i="1"/>
              <a:t>I ordained you a prophet</a:t>
            </a:r>
            <a:r>
              <a:rPr lang="en-US"/>
              <a:t> to the nations." (Jeremiah 1:5)</a:t>
            </a:r>
          </a:p>
          <a:p>
            <a:pPr marL="685800" lvl="1"/>
            <a:r>
              <a:rPr lang="en-US"/>
              <a:t>God knows Jeremiah personally, because He elected him, and gave him a task to fulfill</a:t>
            </a:r>
          </a:p>
        </p:txBody>
      </p:sp>
    </p:spTree>
  </p:cSld>
  <p:clrMapOvr>
    <a:masterClrMapping/>
  </p:clrMapOvr>
  <mc:AlternateContent xmlns:mc="http://schemas.openxmlformats.org/markup-compatibility/2006">
    <mc:Choice xmlns:p14="http://schemas.microsoft.com/office/powerpoint/2010/main" Requires="p14">
      <p:transition spd="slow" p14:dur="800">
        <p:fade/>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Westminster Shorter Catechism </vt:lpstr>
      <vt:lpstr>Homework! :-) </vt:lpstr>
      <vt:lpstr>CORRECTION: Biblical counseling</vt:lpstr>
      <vt:lpstr>Question #18</vt:lpstr>
      <vt:lpstr>What does the Bible say?</vt:lpstr>
      <vt:lpstr>Total depravity</vt:lpstr>
      <vt:lpstr>Corruption in extent or degree?</vt:lpstr>
      <vt:lpstr>PowerPoint Presentation</vt:lpstr>
      <vt:lpstr>What restrains us from being even worse?</vt:lpstr>
      <vt:lpstr>Freedom and ability</vt:lpstr>
      <vt:lpstr>Freedom and ability</vt:lpstr>
      <vt:lpstr>Question #19</vt:lpstr>
      <vt:lpstr>What does the Bible say?</vt:lpstr>
      <vt:lpstr>PowerPoint Presentation</vt:lpstr>
      <vt:lpstr>Vanitatum vanitas</vt:lpstr>
      <vt:lpstr>Man is born unto trouble, as the sparks fly upward (Job 5:7)</vt:lpstr>
      <vt:lpstr>Our life is short</vt:lpstr>
      <vt:lpstr>All men shall die</vt:lpstr>
      <vt:lpstr>Everlasting punishment</vt:lpstr>
      <vt:lpstr>Believers have hope</vt:lpstr>
      <vt:lpstr>Question #20</vt:lpstr>
      <vt:lpstr>What does the Bible say?</vt:lpstr>
      <vt:lpstr>Election</vt:lpstr>
      <vt:lpstr>What is election?</vt:lpstr>
      <vt:lpstr>Misunderstandings</vt:lpstr>
      <vt:lpstr>John 3:16</vt:lpstr>
      <vt:lpstr>More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Cserhati</cp:lastModifiedBy>
  <cp:revision>47</cp:revision>
  <dcterms:created xsi:type="dcterms:W3CDTF">2013-07-15T20:26:40Z</dcterms:created>
  <dcterms:modified xsi:type="dcterms:W3CDTF">2021-04-15T04:44:28Z</dcterms:modified>
</cp:coreProperties>
</file>